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sldIdLst>
    <p:sldId id="256" r:id="rId2"/>
    <p:sldId id="257" r:id="rId3"/>
    <p:sldId id="259" r:id="rId4"/>
    <p:sldId id="260" r:id="rId5"/>
    <p:sldId id="266" r:id="rId6"/>
    <p:sldId id="262" r:id="rId7"/>
    <p:sldId id="264" r:id="rId8"/>
    <p:sldId id="265" r:id="rId9"/>
    <p:sldId id="263" r:id="rId10"/>
    <p:sldId id="267" r:id="rId11"/>
    <p:sldId id="268" r:id="rId12"/>
    <p:sldId id="269" r:id="rId13"/>
    <p:sldId id="271" r:id="rId14"/>
    <p:sldId id="272" r:id="rId15"/>
    <p:sldId id="270" r:id="rId16"/>
    <p:sldId id="273" r:id="rId17"/>
    <p:sldId id="274" r:id="rId18"/>
    <p:sldId id="276" r:id="rId19"/>
    <p:sldId id="275" r:id="rId20"/>
    <p:sldId id="277" r:id="rId21"/>
    <p:sldId id="278" r:id="rId22"/>
    <p:sldId id="279" r:id="rId23"/>
    <p:sldId id="280" r:id="rId24"/>
    <p:sldId id="284" r:id="rId25"/>
    <p:sldId id="281" r:id="rId26"/>
    <p:sldId id="282" r:id="rId27"/>
    <p:sldId id="283" r:id="rId28"/>
    <p:sldId id="287" r:id="rId29"/>
    <p:sldId id="285" r:id="rId30"/>
    <p:sldId id="286" r:id="rId31"/>
    <p:sldId id="288" r:id="rId3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1EFC9-F5F6-498C-A07A-41D4F0987A3E}" type="datetimeFigureOut">
              <a:rPr lang="pl-PL" smtClean="0"/>
              <a:t>2021-04-20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5889-F913-4111-A5B9-42B957562B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5866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1EFC9-F5F6-498C-A07A-41D4F0987A3E}" type="datetimeFigureOut">
              <a:rPr lang="pl-PL" smtClean="0"/>
              <a:t>2021-04-20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5889-F913-4111-A5B9-42B957562B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0820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1EFC9-F5F6-498C-A07A-41D4F0987A3E}" type="datetimeFigureOut">
              <a:rPr lang="pl-PL" smtClean="0"/>
              <a:t>2021-04-20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5889-F913-4111-A5B9-42B957562B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6530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1EFC9-F5F6-498C-A07A-41D4F0987A3E}" type="datetimeFigureOut">
              <a:rPr lang="pl-PL" smtClean="0"/>
              <a:t>2021-04-20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5889-F913-4111-A5B9-42B957562B01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330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1EFC9-F5F6-498C-A07A-41D4F0987A3E}" type="datetimeFigureOut">
              <a:rPr lang="pl-PL" smtClean="0"/>
              <a:t>2021-04-20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5889-F913-4111-A5B9-42B957562B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8479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1EFC9-F5F6-498C-A07A-41D4F0987A3E}" type="datetimeFigureOut">
              <a:rPr lang="pl-PL" smtClean="0"/>
              <a:t>2021-04-20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5889-F913-4111-A5B9-42B957562B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0378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1EFC9-F5F6-498C-A07A-41D4F0987A3E}" type="datetimeFigureOut">
              <a:rPr lang="pl-PL" smtClean="0"/>
              <a:t>2021-04-20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5889-F913-4111-A5B9-42B957562B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4394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1EFC9-F5F6-498C-A07A-41D4F0987A3E}" type="datetimeFigureOut">
              <a:rPr lang="pl-PL" smtClean="0"/>
              <a:t>2021-04-20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5889-F913-4111-A5B9-42B957562B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85585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1EFC9-F5F6-498C-A07A-41D4F0987A3E}" type="datetimeFigureOut">
              <a:rPr lang="pl-PL" smtClean="0"/>
              <a:t>2021-04-20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5889-F913-4111-A5B9-42B957562B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4619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1EFC9-F5F6-498C-A07A-41D4F0987A3E}" type="datetimeFigureOut">
              <a:rPr lang="pl-PL" smtClean="0"/>
              <a:t>2021-04-20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5889-F913-4111-A5B9-42B957562B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3095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1EFC9-F5F6-498C-A07A-41D4F0987A3E}" type="datetimeFigureOut">
              <a:rPr lang="pl-PL" smtClean="0"/>
              <a:t>2021-04-20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5889-F913-4111-A5B9-42B957562B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7086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1EFC9-F5F6-498C-A07A-41D4F0987A3E}" type="datetimeFigureOut">
              <a:rPr lang="pl-PL" smtClean="0"/>
              <a:t>2021-04-20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5889-F913-4111-A5B9-42B957562B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5110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1EFC9-F5F6-498C-A07A-41D4F0987A3E}" type="datetimeFigureOut">
              <a:rPr lang="pl-PL" smtClean="0"/>
              <a:t>2021-04-20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5889-F913-4111-A5B9-42B957562B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0618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1EFC9-F5F6-498C-A07A-41D4F0987A3E}" type="datetimeFigureOut">
              <a:rPr lang="pl-PL" smtClean="0"/>
              <a:t>2021-04-20</a:t>
            </a:fld>
            <a:endParaRPr lang="pl-P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5889-F913-4111-A5B9-42B957562B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8615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1EFC9-F5F6-498C-A07A-41D4F0987A3E}" type="datetimeFigureOut">
              <a:rPr lang="pl-PL" smtClean="0"/>
              <a:t>2021-04-20</a:t>
            </a:fld>
            <a:endParaRPr lang="pl-P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5889-F913-4111-A5B9-42B957562B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4391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1EFC9-F5F6-498C-A07A-41D4F0987A3E}" type="datetimeFigureOut">
              <a:rPr lang="pl-PL" smtClean="0"/>
              <a:t>2021-04-20</a:t>
            </a:fld>
            <a:endParaRPr lang="pl-P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5889-F913-4111-A5B9-42B957562B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4849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1EFC9-F5F6-498C-A07A-41D4F0987A3E}" type="datetimeFigureOut">
              <a:rPr lang="pl-PL" smtClean="0"/>
              <a:t>2021-04-20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5889-F913-4111-A5B9-42B957562B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5575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0C1EFC9-F5F6-498C-A07A-41D4F0987A3E}" type="datetimeFigureOut">
              <a:rPr lang="pl-PL" smtClean="0"/>
              <a:t>2021-04-20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95889-F913-4111-A5B9-42B957562B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81558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777346" y="1049480"/>
            <a:ext cx="5320145" cy="2855062"/>
          </a:xfrm>
          <a:ln>
            <a:solidFill>
              <a:srgbClr val="00B050"/>
            </a:solidFill>
          </a:ln>
        </p:spPr>
        <p:txBody>
          <a:bodyPr/>
          <a:lstStyle/>
          <a:p>
            <a:pPr algn="ctr"/>
            <a:r>
              <a:rPr lang="pl-PL" sz="4800" b="1" dirty="0" smtClean="0">
                <a:latin typeface="Calibri" panose="020F0502020204030204" pitchFamily="34" charset="0"/>
              </a:rPr>
              <a:t>DZIEŃ ZIEMI 2021</a:t>
            </a:r>
            <a:br>
              <a:rPr lang="pl-PL" sz="4800" b="1" dirty="0" smtClean="0">
                <a:latin typeface="Calibri" panose="020F0502020204030204" pitchFamily="34" charset="0"/>
              </a:rPr>
            </a:br>
            <a:r>
              <a:rPr lang="pl-PL" sz="3200" dirty="0" smtClean="0">
                <a:latin typeface="Calibri" panose="020F0502020204030204" pitchFamily="34" charset="0"/>
              </a:rPr>
              <a:t>22 kwietnia </a:t>
            </a:r>
            <a:endParaRPr lang="pl-PL" sz="3200" dirty="0">
              <a:latin typeface="Calibri" panose="020F050202020403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06" y="505456"/>
            <a:ext cx="4712385" cy="47123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pole tekstowe 6"/>
          <p:cNvSpPr txBox="1"/>
          <p:nvPr/>
        </p:nvSpPr>
        <p:spPr>
          <a:xfrm>
            <a:off x="3158836" y="5936515"/>
            <a:ext cx="6722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Miejskie Przedsiębiorstwo Gospodarki Komunalnej Sp. z o.o. w Chełmie</a:t>
            </a:r>
            <a:endParaRPr lang="pl-PL" sz="14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656" y="5564332"/>
            <a:ext cx="734053" cy="105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0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19371" y="1096786"/>
            <a:ext cx="9807880" cy="3329581"/>
          </a:xfrm>
        </p:spPr>
        <p:txBody>
          <a:bodyPr/>
          <a:lstStyle/>
          <a:p>
            <a:pPr algn="ctr"/>
            <a:r>
              <a:rPr lang="pl-PL" sz="6000" b="1" dirty="0" smtClean="0">
                <a:latin typeface="Calibri" panose="020F0502020204030204" pitchFamily="34" charset="0"/>
              </a:rPr>
              <a:t>Ty</a:t>
            </a:r>
            <a:r>
              <a:rPr lang="pl-PL" sz="6000" dirty="0" smtClean="0">
                <a:latin typeface="Calibri" panose="020F0502020204030204" pitchFamily="34" charset="0"/>
              </a:rPr>
              <a:t> możesz pomóc Ziemi i zostać jej przyjacielem!</a:t>
            </a:r>
            <a:endParaRPr lang="pl-PL" sz="6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56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330035" y="520257"/>
            <a:ext cx="8825658" cy="2610378"/>
          </a:xfrm>
        </p:spPr>
        <p:txBody>
          <a:bodyPr/>
          <a:lstStyle/>
          <a:p>
            <a:pPr algn="ctr"/>
            <a:r>
              <a:rPr lang="pl-PL" sz="4800" dirty="0" smtClean="0">
                <a:latin typeface="Calibri" panose="020F0502020204030204" pitchFamily="34" charset="0"/>
              </a:rPr>
              <a:t>Nie masz pomysłu jak to </a:t>
            </a:r>
            <a:r>
              <a:rPr lang="pl-PL" sz="4800" dirty="0" smtClean="0">
                <a:latin typeface="Calibri" panose="020F0502020204030204" pitchFamily="34" charset="0"/>
              </a:rPr>
              <a:t>zrobić? </a:t>
            </a:r>
            <a:r>
              <a:rPr lang="pl-PL" sz="4800" dirty="0" smtClean="0">
                <a:latin typeface="Calibri" panose="020F0502020204030204" pitchFamily="34" charset="0"/>
              </a:rPr>
              <a:t>Pomogę Ci i przedstawię kilka </a:t>
            </a:r>
            <a:r>
              <a:rPr lang="pl-PL" sz="4800" dirty="0" smtClean="0">
                <a:latin typeface="Calibri" panose="020F0502020204030204" pitchFamily="34" charset="0"/>
              </a:rPr>
              <a:t>sposobów!</a:t>
            </a:r>
            <a:endParaRPr lang="pl-PL" sz="4800" dirty="0">
              <a:latin typeface="Calibri" panose="020F050202020403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598" y="3420664"/>
            <a:ext cx="3679092" cy="29385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0216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24471" y="578591"/>
            <a:ext cx="8825658" cy="1432075"/>
          </a:xfrm>
        </p:spPr>
        <p:txBody>
          <a:bodyPr/>
          <a:lstStyle/>
          <a:p>
            <a:r>
              <a:rPr lang="pl-PL" sz="3600" dirty="0" smtClean="0">
                <a:latin typeface="Calibri" panose="020F0502020204030204" pitchFamily="34" charset="0"/>
              </a:rPr>
              <a:t>Jako dzieci możecie pomóc planecie na wiele różnych sposobów. Możecie więcej niż dorośli.</a:t>
            </a:r>
            <a:endParaRPr lang="pl-PL" sz="3600" dirty="0">
              <a:latin typeface="Calibri" panose="020F0502020204030204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24471" y="2273787"/>
            <a:ext cx="8825658" cy="3031957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NIE WYRZUCAM ZABAWEK, ODDAJĘ JE INNYM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809" y="3179619"/>
            <a:ext cx="4270957" cy="2967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5682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83766" y="-212301"/>
            <a:ext cx="8934306" cy="4195481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endParaRPr lang="pl-PL" dirty="0" smtClean="0"/>
          </a:p>
          <a:p>
            <a:pPr>
              <a:buFont typeface="Wingdings" panose="05000000000000000000" pitchFamily="2" charset="2"/>
              <a:buChar char="q"/>
            </a:pPr>
            <a:endParaRPr lang="pl-PL" sz="2400" dirty="0"/>
          </a:p>
          <a:p>
            <a:pPr>
              <a:buFont typeface="Wingdings" panose="05000000000000000000" pitchFamily="2" charset="2"/>
              <a:buChar char="q"/>
            </a:pPr>
            <a:r>
              <a:rPr lang="pl-PL" sz="2400" dirty="0" smtClean="0">
                <a:latin typeface="Calibri" panose="020F0502020204030204" pitchFamily="34" charset="0"/>
              </a:rPr>
              <a:t>SAMODZIELNIE </a:t>
            </a:r>
            <a:r>
              <a:rPr lang="pl-PL" sz="2400" dirty="0">
                <a:latin typeface="Calibri" panose="020F0502020204030204" pitchFamily="34" charset="0"/>
              </a:rPr>
              <a:t>SORTUJĘ ŚMIECI </a:t>
            </a:r>
            <a:r>
              <a:rPr lang="pl-PL" sz="2400" dirty="0" smtClean="0">
                <a:latin typeface="Calibri" panose="020F0502020204030204" pitchFamily="34" charset="0"/>
              </a:rPr>
              <a:t>(WIEM</a:t>
            </a:r>
            <a:r>
              <a:rPr lang="pl-PL" sz="2400" dirty="0">
                <a:latin typeface="Calibri" panose="020F0502020204030204" pitchFamily="34" charset="0"/>
              </a:rPr>
              <a:t>, ŻE WSZYSTKIE </a:t>
            </a:r>
            <a:r>
              <a:rPr lang="pl-PL" sz="2400" dirty="0" smtClean="0">
                <a:latin typeface="Calibri" panose="020F0502020204030204" pitchFamily="34" charset="0"/>
              </a:rPr>
              <a:t>PLASTIKOWE </a:t>
            </a:r>
            <a:r>
              <a:rPr lang="pl-PL" sz="2400" dirty="0">
                <a:latin typeface="Calibri" panose="020F0502020204030204" pitchFamily="34" charset="0"/>
              </a:rPr>
              <a:t>BUTELKI TRAFIAJĄ DO ŻÓŁTEGO POJEMNIKA, </a:t>
            </a:r>
            <a:r>
              <a:rPr lang="pl-PL" sz="2400" dirty="0" smtClean="0">
                <a:latin typeface="Calibri" panose="020F0502020204030204" pitchFamily="34" charset="0"/>
              </a:rPr>
              <a:t>NATOMIAST </a:t>
            </a:r>
            <a:r>
              <a:rPr lang="pl-PL" sz="2400" dirty="0">
                <a:latin typeface="Calibri" panose="020F0502020204030204" pitchFamily="34" charset="0"/>
              </a:rPr>
              <a:t>PAPIERY DO NIEBIESKIEGO</a:t>
            </a:r>
            <a:r>
              <a:rPr lang="pl-PL" sz="2400" dirty="0" smtClean="0">
                <a:latin typeface="Calibri" panose="020F0502020204030204" pitchFamily="34" charset="0"/>
              </a:rPr>
              <a:t>)</a:t>
            </a:r>
          </a:p>
          <a:p>
            <a:pPr>
              <a:buFont typeface="Wingdings" panose="05000000000000000000" pitchFamily="2" charset="2"/>
              <a:buChar char="q"/>
            </a:pP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>
              <a:buFont typeface="Wingdings" panose="05000000000000000000" pitchFamily="2" charset="2"/>
              <a:buChar char="q"/>
            </a:pP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161" y="2150917"/>
            <a:ext cx="7020082" cy="4007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0710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22365" y="-103908"/>
            <a:ext cx="8825658" cy="1542345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800" dirty="0">
                <a:latin typeface="Calibri" panose="020F0502020204030204" pitchFamily="34" charset="0"/>
              </a:rPr>
              <a:t>OSZCZĘDZAM WODĘ </a:t>
            </a:r>
            <a:r>
              <a:rPr lang="pl-PL" sz="2800" dirty="0" smtClean="0">
                <a:latin typeface="Calibri" panose="020F0502020204030204" pitchFamily="34" charset="0"/>
              </a:rPr>
              <a:t>(GDY </a:t>
            </a:r>
            <a:r>
              <a:rPr lang="pl-PL" sz="2800" dirty="0">
                <a:latin typeface="Calibri" panose="020F0502020204030204" pitchFamily="34" charset="0"/>
              </a:rPr>
              <a:t>MYJĘ ZĘBY, ZAKRĘCAM </a:t>
            </a:r>
            <a:r>
              <a:rPr lang="pl-PL" sz="2800" dirty="0" smtClean="0">
                <a:latin typeface="Calibri" panose="020F0502020204030204" pitchFamily="34" charset="0"/>
              </a:rPr>
              <a:t>WODĘ)</a:t>
            </a:r>
            <a:endParaRPr lang="pl-PL" sz="2800" dirty="0">
              <a:latin typeface="Calibri" panose="020F050202020403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73" y="2810558"/>
            <a:ext cx="4655126" cy="30483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67" y="2810559"/>
            <a:ext cx="4576227" cy="30483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1771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51046" y="883227"/>
            <a:ext cx="8825658" cy="1514636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2400" dirty="0" smtClean="0"/>
              <a:t> </a:t>
            </a:r>
            <a:r>
              <a:rPr lang="pl-PL" sz="2400" dirty="0" smtClean="0">
                <a:latin typeface="Calibri" panose="020F0502020204030204" pitchFamily="34" charset="0"/>
              </a:rPr>
              <a:t>RAZ </a:t>
            </a:r>
            <a:r>
              <a:rPr lang="pl-PL" sz="2400" dirty="0">
                <a:latin typeface="Calibri" panose="020F0502020204030204" pitchFamily="34" charset="0"/>
              </a:rPr>
              <a:t>W TYGODNIU „TROPIĘ” ŚMIECI W OKOLICY (IDĄC NA </a:t>
            </a:r>
            <a:r>
              <a:rPr lang="pl-PL" sz="2400" dirty="0" smtClean="0">
                <a:latin typeface="Calibri" panose="020F0502020204030204" pitchFamily="34" charset="0"/>
              </a:rPr>
              <a:t>SPACER </a:t>
            </a:r>
            <a:r>
              <a:rPr lang="pl-PL" sz="2400" dirty="0">
                <a:latin typeface="Calibri" panose="020F0502020204030204" pitchFamily="34" charset="0"/>
              </a:rPr>
              <a:t>Z </a:t>
            </a:r>
            <a:r>
              <a:rPr lang="pl-PL" sz="2400" dirty="0" smtClean="0">
                <a:latin typeface="Calibri" panose="020F0502020204030204" pitchFamily="34" charset="0"/>
              </a:rPr>
              <a:t>RODZICAMI</a:t>
            </a:r>
            <a:r>
              <a:rPr lang="pl-PL" sz="2400" dirty="0">
                <a:latin typeface="Calibri" panose="020F0502020204030204" pitchFamily="34" charset="0"/>
              </a:rPr>
              <a:t>, ZABIERAM ZE SOBĄ </a:t>
            </a:r>
            <a:r>
              <a:rPr lang="pl-PL" sz="2400" dirty="0" smtClean="0">
                <a:latin typeface="Calibri" panose="020F0502020204030204" pitchFamily="34" charset="0"/>
              </a:rPr>
              <a:t>RĘKAWICZKI </a:t>
            </a:r>
            <a:r>
              <a:rPr lang="pl-PL" sz="2400" dirty="0">
                <a:latin typeface="Calibri" panose="020F0502020204030204" pitchFamily="34" charset="0"/>
              </a:rPr>
              <a:t>I </a:t>
            </a:r>
            <a:r>
              <a:rPr lang="pl-PL" sz="2400" dirty="0" smtClean="0">
                <a:latin typeface="Calibri" panose="020F0502020204030204" pitchFamily="34" charset="0"/>
              </a:rPr>
              <a:t>WORKI - </a:t>
            </a:r>
            <a:r>
              <a:rPr lang="pl-PL" sz="2400" dirty="0">
                <a:latin typeface="Calibri" panose="020F0502020204030204" pitchFamily="34" charset="0"/>
              </a:rPr>
              <a:t>RAZEM </a:t>
            </a:r>
            <a:r>
              <a:rPr lang="pl-PL" sz="2400" dirty="0" smtClean="0">
                <a:latin typeface="Calibri" panose="020F0502020204030204" pitchFamily="34" charset="0"/>
              </a:rPr>
              <a:t>SPRZĄTAMY </a:t>
            </a:r>
            <a:r>
              <a:rPr lang="pl-PL" sz="2400" dirty="0">
                <a:latin typeface="Calibri" panose="020F0502020204030204" pitchFamily="34" charset="0"/>
              </a:rPr>
              <a:t>OKOLICĘ)</a:t>
            </a:r>
            <a:r>
              <a:rPr lang="pl-PL" sz="1800" dirty="0"/>
              <a:t/>
            </a:r>
            <a:br>
              <a:rPr lang="pl-PL" sz="1800" dirty="0"/>
            </a:br>
            <a:endParaRPr lang="pl-PL" sz="18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64" y="3063683"/>
            <a:ext cx="2980627" cy="19854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397863"/>
            <a:ext cx="4979683" cy="33171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8817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30573" y="951480"/>
            <a:ext cx="9404723" cy="2207355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pl-PL" sz="2400" dirty="0" smtClean="0">
                <a:latin typeface="Calibri" panose="020F0502020204030204" pitchFamily="34" charset="0"/>
              </a:rPr>
              <a:t>PAMIĘTAJ - </a:t>
            </a:r>
            <a:r>
              <a:rPr lang="pl-PL" sz="2400" dirty="0" smtClean="0">
                <a:latin typeface="Calibri" panose="020F0502020204030204" pitchFamily="34" charset="0"/>
              </a:rPr>
              <a:t>GAŚ ŚWIATŁO GDY WYCHODZISZ Z POMIESZCZEŃ.</a:t>
            </a:r>
            <a:br>
              <a:rPr lang="pl-PL" sz="2400" dirty="0" smtClean="0">
                <a:latin typeface="Calibri" panose="020F0502020204030204" pitchFamily="34" charset="0"/>
              </a:rPr>
            </a:br>
            <a:r>
              <a:rPr lang="pl-PL" sz="2400" dirty="0" smtClean="0">
                <a:latin typeface="Calibri" panose="020F0502020204030204" pitchFamily="34" charset="0"/>
              </a:rPr>
              <a:t> W TEN SPOSÓB OSZCZĘDZASZ ENERGIĘ. </a:t>
            </a:r>
            <a:endParaRPr lang="pl-PL" sz="2400" dirty="0">
              <a:latin typeface="Calibri" panose="020F050202020403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76" y="2324099"/>
            <a:ext cx="3795280" cy="3795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5221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56501" y="577409"/>
            <a:ext cx="9404723" cy="1400530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pl-PL" sz="2400" dirty="0" smtClean="0">
                <a:latin typeface="Calibri" panose="020F0502020204030204" pitchFamily="34" charset="0"/>
              </a:rPr>
              <a:t>SZANUJĘ PAPIER (ZAWSZE ZAMALOWUJ CAŁĄ KARTKĘ Z </a:t>
            </a:r>
            <a:r>
              <a:rPr lang="pl-PL" sz="2400" dirty="0" smtClean="0">
                <a:latin typeface="Calibri" panose="020F0502020204030204" pitchFamily="34" charset="0"/>
              </a:rPr>
              <a:t>DWÓCH </a:t>
            </a:r>
            <a:r>
              <a:rPr lang="pl-PL" sz="2400" dirty="0" smtClean="0">
                <a:latin typeface="Calibri" panose="020F0502020204030204" pitchFamily="34" charset="0"/>
              </a:rPr>
              <a:t>STRON). POPROŚ RODZICÓW, ŻEBY POZWOLILI CI RYSOWAĆ NA STARYCH NOTATKACH)</a:t>
            </a:r>
            <a:endParaRPr lang="pl-PL" sz="2400" dirty="0">
              <a:latin typeface="Calibri" panose="020F050202020403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78" y="2356445"/>
            <a:ext cx="5120690" cy="34110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498" y="2543058"/>
            <a:ext cx="4112076" cy="27347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3959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84611" y="375424"/>
            <a:ext cx="9404723" cy="1578067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400" dirty="0" smtClean="0">
                <a:latin typeface="Calibri" panose="020F0502020204030204" pitchFamily="34" charset="0"/>
              </a:rPr>
              <a:t>NIEKTÓRE Z DOMOWYCH ODPADÓW, NADAJĄ SIĘ DO PONOWNEGO WYKORZYSTANIA. W DOBIE ZMIAN KLIMATYCZNYCH, NIE MUSIMY CHYBA TŁUMACZYĆ JAK WAŻNA JEST OCHRONA ZASOBÓW ZIEMI. NIE KUPUJCIE A UŻYWAJCIE PONOWNIE.</a:t>
            </a:r>
            <a:endParaRPr lang="pl-PL" sz="2400" dirty="0">
              <a:latin typeface="Calibri" panose="020F050202020403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069" y="1953491"/>
            <a:ext cx="4183216" cy="41899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5337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5130" y="516886"/>
            <a:ext cx="9404723" cy="1400530"/>
          </a:xfrm>
        </p:spPr>
        <p:txBody>
          <a:bodyPr/>
          <a:lstStyle/>
          <a:p>
            <a:pPr algn="ctr"/>
            <a:r>
              <a:rPr lang="pl-PL" sz="2800" b="1" dirty="0" smtClean="0">
                <a:latin typeface="Calibri" panose="020F0502020204030204" pitchFamily="34" charset="0"/>
              </a:rPr>
              <a:t>Prawidłowo SEGREGUJMY ODPADY. Wrzucajmy je do odpowiednich kontenerów. </a:t>
            </a:r>
            <a:endParaRPr lang="pl-PL" sz="2800" b="1" dirty="0">
              <a:latin typeface="Calibri" panose="020F050202020403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33" y="1553995"/>
            <a:ext cx="7539788" cy="5119521"/>
          </a:xfrm>
        </p:spPr>
      </p:pic>
    </p:spTree>
    <p:extLst>
      <p:ext uri="{BB962C8B-B14F-4D97-AF65-F5344CB8AC3E}">
        <p14:creationId xmlns:p14="http://schemas.microsoft.com/office/powerpoint/2010/main" val="201751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27589" y="644323"/>
            <a:ext cx="5039591" cy="582237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pl-PL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  <a:r>
              <a:rPr lang="pl-PL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			Dzień dobry!</a:t>
            </a:r>
            <a:r>
              <a:rPr lang="pl-PL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pl-PL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pl-PL" sz="2800" dirty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pl-PL" sz="28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pl-PL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Przyjaciele Ziemi to </a:t>
            </a:r>
            <a:r>
              <a:rPr lang="pl-PL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My</a:t>
            </a:r>
            <a:r>
              <a:rPr lang="pl-PL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- </a:t>
            </a:r>
            <a:r>
              <a:rPr lang="pl-PL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dbamy o nią każdego dnia. </a:t>
            </a:r>
            <a:br>
              <a:rPr lang="pl-PL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pl-PL" sz="2800" dirty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pl-PL" sz="28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pl-PL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Ziemia od zawsze była </a:t>
            </a:r>
            <a:r>
              <a:rPr lang="pl-PL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dla nas </a:t>
            </a:r>
            <a:r>
              <a:rPr lang="pl-PL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domem, dlatego musimy </a:t>
            </a:r>
            <a:r>
              <a:rPr lang="pl-PL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się </a:t>
            </a:r>
            <a:r>
              <a:rPr lang="pl-PL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o nią troszczyć. Jest ona naszym najcenniejszym </a:t>
            </a:r>
            <a:r>
              <a:rPr lang="pl-PL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skarbem</a:t>
            </a:r>
            <a:r>
              <a:rPr lang="pl-PL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  <a:br>
              <a:rPr lang="pl-PL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pl-PL" sz="2800" dirty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pl-PL" sz="28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pl-PL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Dzisiaj przekonacie się </a:t>
            </a:r>
            <a:r>
              <a:rPr lang="pl-PL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w jaki sposób </a:t>
            </a:r>
            <a:r>
              <a:rPr lang="pl-PL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stać się </a:t>
            </a:r>
            <a:r>
              <a:rPr lang="pl-PL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Przyjacielem Ziemi</a:t>
            </a:r>
            <a:r>
              <a:rPr lang="pl-PL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. </a:t>
            </a:r>
            <a:r>
              <a:rPr lang="pl-PL" sz="2000" dirty="0" smtClean="0">
                <a:solidFill>
                  <a:schemeClr val="tx1"/>
                </a:solidFill>
              </a:rPr>
              <a:t/>
            </a:r>
            <a:br>
              <a:rPr lang="pl-PL" sz="2000" dirty="0" smtClean="0">
                <a:solidFill>
                  <a:schemeClr val="tx1"/>
                </a:solidFill>
              </a:rPr>
            </a:br>
            <a:endParaRPr lang="pl-PL" sz="2000" dirty="0">
              <a:solidFill>
                <a:schemeClr val="tx1"/>
              </a:solidFill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21" y="207168"/>
            <a:ext cx="4873697" cy="2743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83" y="3169677"/>
            <a:ext cx="4272144" cy="3405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263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kodzieciaki-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8989" y="744442"/>
            <a:ext cx="9609221" cy="5404803"/>
          </a:xfrm>
        </p:spPr>
      </p:pic>
      <p:sp>
        <p:nvSpPr>
          <p:cNvPr id="2" name="pole tekstowe 1"/>
          <p:cNvSpPr txBox="1"/>
          <p:nvPr/>
        </p:nvSpPr>
        <p:spPr>
          <a:xfrm>
            <a:off x="4696692" y="290945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Odtwórz filmik: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5789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607" y="1703021"/>
            <a:ext cx="4503406" cy="4327829"/>
          </a:xfrm>
        </p:spPr>
        <p:txBody>
          <a:bodyPr/>
          <a:lstStyle/>
          <a:p>
            <a:r>
              <a:rPr lang="pl-PL" sz="2800" dirty="0" smtClean="0">
                <a:latin typeface="Calibri" panose="020F0502020204030204" pitchFamily="34" charset="0"/>
              </a:rPr>
              <a:t>Zapytacie - </a:t>
            </a:r>
            <a:r>
              <a:rPr lang="pl-PL" sz="2800" dirty="0" smtClean="0">
                <a:latin typeface="Calibri" panose="020F0502020204030204" pitchFamily="34" charset="0"/>
              </a:rPr>
              <a:t>jak właściwie segregować </a:t>
            </a:r>
            <a:r>
              <a:rPr lang="pl-PL" sz="2800" dirty="0" smtClean="0">
                <a:latin typeface="Calibri" panose="020F0502020204030204" pitchFamily="34" charset="0"/>
              </a:rPr>
              <a:t>odpady? </a:t>
            </a:r>
            <a:br>
              <a:rPr lang="pl-PL" sz="2800" dirty="0" smtClean="0">
                <a:latin typeface="Calibri" panose="020F0502020204030204" pitchFamily="34" charset="0"/>
              </a:rPr>
            </a:br>
            <a:r>
              <a:rPr lang="pl-PL" sz="2800" dirty="0" smtClean="0">
                <a:latin typeface="Calibri" panose="020F0502020204030204" pitchFamily="34" charset="0"/>
              </a:rPr>
              <a:t>G</a:t>
            </a:r>
            <a:r>
              <a:rPr lang="pl-PL" sz="2800" dirty="0" smtClean="0">
                <a:latin typeface="Calibri" panose="020F0502020204030204" pitchFamily="34" charset="0"/>
              </a:rPr>
              <a:t>dzie </a:t>
            </a:r>
            <a:r>
              <a:rPr lang="pl-PL" sz="2800" dirty="0" smtClean="0">
                <a:latin typeface="Calibri" panose="020F0502020204030204" pitchFamily="34" charset="0"/>
              </a:rPr>
              <a:t>to wrzucić? </a:t>
            </a:r>
            <a:r>
              <a:rPr lang="pl-PL" sz="2800" dirty="0" smtClean="0">
                <a:latin typeface="Calibri" panose="020F0502020204030204" pitchFamily="34" charset="0"/>
              </a:rPr>
              <a:t/>
            </a:r>
            <a:br>
              <a:rPr lang="pl-PL" sz="2800" dirty="0" smtClean="0">
                <a:latin typeface="Calibri" panose="020F0502020204030204" pitchFamily="34" charset="0"/>
              </a:rPr>
            </a:br>
            <a:r>
              <a:rPr lang="pl-PL" sz="2800" dirty="0">
                <a:latin typeface="Calibri" panose="020F0502020204030204" pitchFamily="34" charset="0"/>
              </a:rPr>
              <a:t/>
            </a:r>
            <a:br>
              <a:rPr lang="pl-PL" sz="2800" dirty="0">
                <a:latin typeface="Calibri" panose="020F0502020204030204" pitchFamily="34" charset="0"/>
              </a:rPr>
            </a:br>
            <a:r>
              <a:rPr lang="pl-PL" sz="2800" dirty="0" smtClean="0">
                <a:latin typeface="Calibri" panose="020F0502020204030204" pitchFamily="34" charset="0"/>
              </a:rPr>
              <a:t>Pokażę Wam, że to wcale nie jest trudne!</a:t>
            </a:r>
            <a:endParaRPr lang="pl-PL" sz="2800" dirty="0">
              <a:latin typeface="Calibri" panose="020F0502020204030204" pitchFamily="34" charset="0"/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358" y="208758"/>
            <a:ext cx="6384757" cy="6324632"/>
          </a:xfrm>
        </p:spPr>
      </p:pic>
    </p:spTree>
    <p:extLst>
      <p:ext uri="{BB962C8B-B14F-4D97-AF65-F5344CB8AC3E}">
        <p14:creationId xmlns:p14="http://schemas.microsoft.com/office/powerpoint/2010/main" val="404788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730" y="133989"/>
            <a:ext cx="2890734" cy="656924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15" y="77933"/>
            <a:ext cx="4721795" cy="668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7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665" y="80209"/>
            <a:ext cx="2897793" cy="674570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76" y="80210"/>
            <a:ext cx="4767554" cy="674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7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10" y="72737"/>
            <a:ext cx="4743825" cy="671252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672" y="72737"/>
            <a:ext cx="2921779" cy="663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27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951" y="83310"/>
            <a:ext cx="2911911" cy="673768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58" y="83310"/>
            <a:ext cx="4761885" cy="673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4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374" y="67813"/>
            <a:ext cx="2961325" cy="672966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39" y="128337"/>
            <a:ext cx="4670391" cy="660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380" y="1091682"/>
            <a:ext cx="6701173" cy="3028419"/>
          </a:xfrm>
        </p:spPr>
        <p:txBody>
          <a:bodyPr/>
          <a:lstStyle/>
          <a:p>
            <a:r>
              <a:rPr lang="pl-PL" sz="3200" dirty="0" smtClean="0">
                <a:latin typeface="Calibri" panose="020F0502020204030204" pitchFamily="34" charset="0"/>
              </a:rPr>
              <a:t>Wśród tylu odpadów zdarzają się takie, które sprawiają </a:t>
            </a:r>
            <a:r>
              <a:rPr lang="pl-PL" sz="3200" dirty="0" smtClean="0">
                <a:latin typeface="Calibri" panose="020F0502020204030204" pitchFamily="34" charset="0"/>
              </a:rPr>
              <a:t>nam </a:t>
            </a:r>
            <a:r>
              <a:rPr lang="pl-PL" sz="3200" dirty="0" smtClean="0">
                <a:latin typeface="Calibri" panose="020F0502020204030204" pitchFamily="34" charset="0"/>
              </a:rPr>
              <a:t>problemy i nie wiemy gdzie je </a:t>
            </a:r>
            <a:r>
              <a:rPr lang="pl-PL" sz="3200" dirty="0" smtClean="0">
                <a:latin typeface="Calibri" panose="020F0502020204030204" pitchFamily="34" charset="0"/>
              </a:rPr>
              <a:t>wyrzucić</a:t>
            </a:r>
            <a:r>
              <a:rPr lang="pl-PL" sz="3200" dirty="0" smtClean="0">
                <a:latin typeface="Calibri" panose="020F0502020204030204" pitchFamily="34" charset="0"/>
              </a:rPr>
              <a:t>. </a:t>
            </a:r>
            <a:br>
              <a:rPr lang="pl-PL" sz="3200" dirty="0" smtClean="0">
                <a:latin typeface="Calibri" panose="020F0502020204030204" pitchFamily="34" charset="0"/>
              </a:rPr>
            </a:br>
            <a:r>
              <a:rPr lang="pl-PL" sz="3200" dirty="0">
                <a:latin typeface="Calibri" panose="020F0502020204030204" pitchFamily="34" charset="0"/>
              </a:rPr>
              <a:t/>
            </a:r>
            <a:br>
              <a:rPr lang="pl-PL" sz="3200" dirty="0">
                <a:latin typeface="Calibri" panose="020F0502020204030204" pitchFamily="34" charset="0"/>
              </a:rPr>
            </a:br>
            <a:r>
              <a:rPr lang="pl-PL" sz="3200" dirty="0" smtClean="0">
                <a:latin typeface="Calibri" panose="020F0502020204030204" pitchFamily="34" charset="0"/>
              </a:rPr>
              <a:t>Opakowanie po mleku bądź soku powinno znaleźć się w żółtym pojemniku, gdyż jest tworzywem </a:t>
            </a:r>
            <a:r>
              <a:rPr lang="pl-PL" sz="3200" dirty="0" smtClean="0">
                <a:latin typeface="Calibri" panose="020F0502020204030204" pitchFamily="34" charset="0"/>
              </a:rPr>
              <a:t>sztucznym złożonym z kilku materiałów.</a:t>
            </a:r>
            <a:endParaRPr lang="pl-PL" sz="3200" dirty="0">
              <a:latin typeface="Calibri" panose="020F050202020403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26" y="1288342"/>
            <a:ext cx="4347411" cy="412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2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1100" y="1768170"/>
            <a:ext cx="6167865" cy="3397388"/>
          </a:xfrm>
        </p:spPr>
        <p:txBody>
          <a:bodyPr/>
          <a:lstStyle/>
          <a:p>
            <a:r>
              <a:rPr lang="pl-PL" sz="3200" dirty="0" smtClean="0">
                <a:latin typeface="Calibri" panose="020F0502020204030204" pitchFamily="34" charset="0"/>
              </a:rPr>
              <a:t>Stare ubrania, których już nie używacie możecie wrzucić do kontenera na odzież.</a:t>
            </a:r>
            <a:br>
              <a:rPr lang="pl-PL" sz="3200" dirty="0" smtClean="0">
                <a:latin typeface="Calibri" panose="020F0502020204030204" pitchFamily="34" charset="0"/>
              </a:rPr>
            </a:br>
            <a:r>
              <a:rPr lang="pl-PL" sz="3200" dirty="0" smtClean="0">
                <a:latin typeface="Calibri" panose="020F0502020204030204" pitchFamily="34" charset="0"/>
              </a:rPr>
              <a:t>Jeśli ubrania są bardzo </a:t>
            </a:r>
            <a:r>
              <a:rPr lang="pl-PL" sz="3200" dirty="0" smtClean="0">
                <a:latin typeface="Calibri" panose="020F0502020204030204" pitchFamily="34" charset="0"/>
              </a:rPr>
              <a:t>zniszczone - </a:t>
            </a:r>
            <a:r>
              <a:rPr lang="pl-PL" sz="3200" dirty="0" smtClean="0">
                <a:latin typeface="Calibri" panose="020F0502020204030204" pitchFamily="34" charset="0"/>
              </a:rPr>
              <a:t>powinny trafić </a:t>
            </a:r>
            <a:r>
              <a:rPr lang="pl-PL" sz="3200" dirty="0" smtClean="0">
                <a:latin typeface="Calibri" panose="020F0502020204030204" pitchFamily="34" charset="0"/>
              </a:rPr>
              <a:t>do </a:t>
            </a:r>
            <a:r>
              <a:rPr lang="pl-PL" sz="3200" dirty="0" smtClean="0">
                <a:latin typeface="Calibri" panose="020F0502020204030204" pitchFamily="34" charset="0"/>
              </a:rPr>
              <a:t>kosza na odpady zmieszane. </a:t>
            </a:r>
            <a:endParaRPr lang="pl-PL" sz="3200" dirty="0">
              <a:latin typeface="Calibri" panose="020F050202020403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512" y="2123412"/>
            <a:ext cx="4861328" cy="3238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2749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31834" y="737181"/>
            <a:ext cx="6487950" cy="5134985"/>
          </a:xfrm>
        </p:spPr>
        <p:txBody>
          <a:bodyPr>
            <a:noAutofit/>
          </a:bodyPr>
          <a:lstStyle/>
          <a:p>
            <a:r>
              <a:rPr lang="pl-PL" sz="2400" dirty="0" smtClean="0">
                <a:latin typeface="Calibri" panose="020F0502020204030204" pitchFamily="34" charset="0"/>
              </a:rPr>
              <a:t>Każda </a:t>
            </a:r>
            <a:r>
              <a:rPr lang="pl-PL" sz="2400" dirty="0" smtClean="0">
                <a:latin typeface="Calibri" panose="020F0502020204030204" pitchFamily="34" charset="0"/>
              </a:rPr>
              <a:t>plastikowa nakrętka ma dużą wartość. Są one produkowane z dobrej jakości plastiku, który jest od razu gotowy do przetworzenia. Recykling nakrętek jest prosty i tani, dzięki czemu surowiec możemy ponownie wykorzystać. </a:t>
            </a:r>
            <a:endParaRPr lang="pl-PL" sz="2400" dirty="0">
              <a:latin typeface="Calibri" panose="020F0502020204030204" pitchFamily="34" charset="0"/>
            </a:endParaRPr>
          </a:p>
          <a:p>
            <a:r>
              <a:rPr lang="pl-PL" sz="2400" dirty="0" smtClean="0">
                <a:latin typeface="Calibri" panose="020F0502020204030204" pitchFamily="34" charset="0"/>
              </a:rPr>
              <a:t>Zgromadzone przez Was nakrętki możecie umieszczać w koszach w kształcie serc, które znajdują się w kilku miejscach w naszym mieście. </a:t>
            </a:r>
            <a:endParaRPr lang="pl-PL" sz="2400" dirty="0" smtClean="0">
              <a:latin typeface="Calibri" panose="020F0502020204030204" pitchFamily="34" charset="0"/>
            </a:endParaRPr>
          </a:p>
          <a:p>
            <a:r>
              <a:rPr lang="pl-PL" sz="2400" dirty="0" smtClean="0">
                <a:latin typeface="Calibri" panose="020F0502020204030204" pitchFamily="34" charset="0"/>
              </a:rPr>
              <a:t>Zgromadzone </a:t>
            </a:r>
            <a:r>
              <a:rPr lang="pl-PL" sz="2400" dirty="0" smtClean="0">
                <a:latin typeface="Calibri" panose="020F0502020204030204" pitchFamily="34" charset="0"/>
              </a:rPr>
              <a:t>worki z nakrętkami </a:t>
            </a:r>
            <a:r>
              <a:rPr lang="pl-PL" sz="2400" dirty="0" smtClean="0">
                <a:latin typeface="Calibri" panose="020F0502020204030204" pitchFamily="34" charset="0"/>
              </a:rPr>
              <a:t>przekazujemy </a:t>
            </a:r>
            <a:r>
              <a:rPr lang="pl-PL" sz="2400" dirty="0" smtClean="0">
                <a:latin typeface="Calibri" panose="020F0502020204030204" pitchFamily="34" charset="0"/>
              </a:rPr>
              <a:t>dla osób potrzebujących. </a:t>
            </a:r>
            <a:r>
              <a:rPr lang="pl-PL" sz="2400" dirty="0" smtClean="0">
                <a:latin typeface="Calibri" panose="020F0502020204030204" pitchFamily="34" charset="0"/>
              </a:rPr>
              <a:t>Dzięki </a:t>
            </a:r>
            <a:r>
              <a:rPr lang="pl-PL" sz="2400" dirty="0" smtClean="0">
                <a:latin typeface="Calibri" panose="020F0502020204030204" pitchFamily="34" charset="0"/>
              </a:rPr>
              <a:t>tym akcjom pomagacie </a:t>
            </a:r>
            <a:r>
              <a:rPr lang="pl-PL" sz="2400" dirty="0" smtClean="0">
                <a:latin typeface="Calibri" panose="020F0502020204030204" pitchFamily="34" charset="0"/>
              </a:rPr>
              <a:t>innym! </a:t>
            </a:r>
            <a:endParaRPr lang="pl-PL" sz="2400" dirty="0" smtClean="0">
              <a:latin typeface="Calibri" panose="020F050202020403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129" y="401053"/>
            <a:ext cx="4355432" cy="580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6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4291913" y="1141415"/>
            <a:ext cx="738110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 smtClean="0">
                <a:latin typeface="Calibri" panose="020F0502020204030204" pitchFamily="34" charset="0"/>
              </a:rPr>
              <a:t>Ruszajcie z nami!</a:t>
            </a:r>
          </a:p>
          <a:p>
            <a:pPr algn="ctr"/>
            <a:r>
              <a:rPr lang="pl-PL" sz="4400" dirty="0" smtClean="0">
                <a:latin typeface="Calibri" panose="020F0502020204030204" pitchFamily="34" charset="0"/>
              </a:rPr>
              <a:t>Zacznijmy </a:t>
            </a:r>
            <a:r>
              <a:rPr lang="pl-PL" sz="4400" dirty="0" smtClean="0">
                <a:latin typeface="Calibri" panose="020F0502020204030204" pitchFamily="34" charset="0"/>
              </a:rPr>
              <a:t>naszą podróż.</a:t>
            </a:r>
          </a:p>
          <a:p>
            <a:pPr algn="ctr"/>
            <a:endParaRPr lang="pl-PL" sz="4400" dirty="0">
              <a:latin typeface="Calibri" panose="020F0502020204030204" pitchFamily="34" charset="0"/>
            </a:endParaRPr>
          </a:p>
          <a:p>
            <a:pPr algn="ctr"/>
            <a:r>
              <a:rPr lang="pl-PL" sz="4400" dirty="0" smtClean="0">
                <a:latin typeface="Calibri" panose="020F0502020204030204" pitchFamily="34" charset="0"/>
              </a:rPr>
              <a:t>Spójrz na następne slajdy - oto </a:t>
            </a:r>
            <a:r>
              <a:rPr lang="pl-PL" sz="4400" dirty="0" smtClean="0">
                <a:latin typeface="Calibri" panose="020F0502020204030204" pitchFamily="34" charset="0"/>
              </a:rPr>
              <a:t>nasza planeta </a:t>
            </a:r>
            <a:r>
              <a:rPr lang="pl-PL" sz="4400" b="1" dirty="0" smtClean="0">
                <a:latin typeface="Calibri" panose="020F0502020204030204" pitchFamily="34" charset="0"/>
              </a:rPr>
              <a:t>Ziemia</a:t>
            </a:r>
            <a:r>
              <a:rPr lang="pl-PL" sz="4400" dirty="0" smtClean="0">
                <a:latin typeface="Calibri" panose="020F0502020204030204" pitchFamily="34" charset="0"/>
              </a:rPr>
              <a:t> oraz jej wspaniali mieszkańcy.</a:t>
            </a:r>
            <a:endParaRPr lang="pl-PL" sz="4400" dirty="0">
              <a:latin typeface="Calibri" panose="020F0502020204030204" pitchFamily="34" charset="0"/>
            </a:endParaRPr>
          </a:p>
        </p:txBody>
      </p:sp>
      <p:pic>
        <p:nvPicPr>
          <p:cNvPr id="3" name="Symbol zastępczy zawartości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67" y="1235676"/>
            <a:ext cx="3968737" cy="3701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57695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5581" y="798707"/>
            <a:ext cx="9601759" cy="1400530"/>
          </a:xfrm>
        </p:spPr>
        <p:txBody>
          <a:bodyPr/>
          <a:lstStyle/>
          <a:p>
            <a:pPr algn="ctr"/>
            <a:r>
              <a:rPr lang="pl-PL" sz="3600" dirty="0" smtClean="0">
                <a:latin typeface="Calibri" panose="020F0502020204030204" pitchFamily="34" charset="0"/>
              </a:rPr>
              <a:t>Jeśli w swoim codziennym życiu skorzystasz z tych </a:t>
            </a:r>
            <a:r>
              <a:rPr lang="pl-PL" sz="3600" dirty="0" smtClean="0">
                <a:latin typeface="Calibri" panose="020F0502020204030204" pitchFamily="34" charset="0"/>
              </a:rPr>
              <a:t>rad - </a:t>
            </a:r>
            <a:r>
              <a:rPr lang="pl-PL" sz="3600" dirty="0" smtClean="0">
                <a:latin typeface="Calibri" panose="020F0502020204030204" pitchFamily="34" charset="0"/>
              </a:rPr>
              <a:t>zostaniesz prawdziwym </a:t>
            </a:r>
            <a:r>
              <a:rPr lang="pl-PL" sz="3600" b="1" dirty="0" smtClean="0">
                <a:latin typeface="Calibri" panose="020F0502020204030204" pitchFamily="34" charset="0"/>
              </a:rPr>
              <a:t>Przyjacielem Ziemi!</a:t>
            </a:r>
            <a:endParaRPr lang="pl-PL" sz="3600" b="1" dirty="0">
              <a:latin typeface="Calibri" panose="020F050202020403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971" y="1853248"/>
            <a:ext cx="4836797" cy="4578632"/>
          </a:xfrm>
        </p:spPr>
      </p:pic>
    </p:spTree>
    <p:extLst>
      <p:ext uri="{BB962C8B-B14F-4D97-AF65-F5344CB8AC3E}">
        <p14:creationId xmlns:p14="http://schemas.microsoft.com/office/powerpoint/2010/main" val="209252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88700" y="872836"/>
            <a:ext cx="8825658" cy="1514636"/>
          </a:xfrm>
        </p:spPr>
        <p:txBody>
          <a:bodyPr/>
          <a:lstStyle/>
          <a:p>
            <a:r>
              <a:rPr lang="pl-PL" sz="2400" dirty="0" smtClean="0">
                <a:latin typeface="Cambria" panose="02040503050406030204" pitchFamily="18" charset="0"/>
              </a:rPr>
              <a:t>Bibliografia: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94433" y="2293952"/>
            <a:ext cx="10234886" cy="3373680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pl-PL" cap="none" smtClean="0">
                <a:latin typeface="Cambria" panose="02040503050406030204" pitchFamily="18" charset="0"/>
              </a:rPr>
              <a:t>materiały </a:t>
            </a:r>
            <a:r>
              <a:rPr lang="pl-PL" cap="none" smtClean="0">
                <a:latin typeface="Cambria" panose="02040503050406030204" pitchFamily="18" charset="0"/>
              </a:rPr>
              <a:t>- Ministerstwo </a:t>
            </a:r>
            <a:r>
              <a:rPr lang="pl-PL" cap="none" dirty="0">
                <a:latin typeface="Cambria" panose="02040503050406030204" pitchFamily="18" charset="0"/>
              </a:rPr>
              <a:t>K</a:t>
            </a:r>
            <a:r>
              <a:rPr lang="pl-PL" cap="none" dirty="0" smtClean="0">
                <a:latin typeface="Cambria" panose="02040503050406030204" pitchFamily="18" charset="0"/>
              </a:rPr>
              <a:t>limatu i Środowiska</a:t>
            </a:r>
          </a:p>
          <a:p>
            <a:pPr marL="342900" indent="-342900">
              <a:buFontTx/>
              <a:buChar char="-"/>
            </a:pPr>
            <a:r>
              <a:rPr lang="pl-PL" cap="none" dirty="0" smtClean="0">
                <a:latin typeface="Cambria" panose="02040503050406030204" pitchFamily="18" charset="0"/>
              </a:rPr>
              <a:t>źródło </a:t>
            </a:r>
            <a:r>
              <a:rPr lang="pl-PL" cap="none" dirty="0" smtClean="0">
                <a:latin typeface="Cambria" panose="02040503050406030204" pitchFamily="18" charset="0"/>
              </a:rPr>
              <a:t>zdjęć: </a:t>
            </a:r>
            <a:r>
              <a:rPr lang="pl-PL" cap="none" dirty="0" smtClean="0">
                <a:latin typeface="Cambria" panose="02040503050406030204" pitchFamily="18" charset="0"/>
              </a:rPr>
              <a:t>freepik.com</a:t>
            </a:r>
          </a:p>
          <a:p>
            <a:pPr marL="342900" indent="-342900">
              <a:buFontTx/>
              <a:buChar char="-"/>
            </a:pPr>
            <a:endParaRPr lang="pl-PL" dirty="0" smtClean="0"/>
          </a:p>
          <a:p>
            <a:pPr marL="342900" indent="-342900">
              <a:buFontTx/>
              <a:buChar char="-"/>
            </a:pPr>
            <a:endParaRPr lang="pl-PL" dirty="0" smtClean="0"/>
          </a:p>
          <a:p>
            <a:pPr marL="342900" indent="-342900">
              <a:buFontTx/>
              <a:buChar char="-"/>
            </a:pPr>
            <a:endParaRPr lang="pl-PL" dirty="0"/>
          </a:p>
          <a:p>
            <a:pPr marL="342900" indent="-342900">
              <a:buFontTx/>
              <a:buChar char="-"/>
            </a:pPr>
            <a:endParaRPr lang="pl-PL" dirty="0" smtClean="0"/>
          </a:p>
          <a:p>
            <a:pPr algn="ctr"/>
            <a:r>
              <a:rPr lang="pl-PL" dirty="0"/>
              <a:t>Prezentacja stworzona dla szkół </a:t>
            </a:r>
            <a:r>
              <a:rPr lang="pl-PL" dirty="0" smtClean="0"/>
              <a:t>podstawowych I PRZEDSZKOLI </a:t>
            </a:r>
            <a:r>
              <a:rPr lang="pl-PL" dirty="0"/>
              <a:t>na terenie miasta </a:t>
            </a:r>
            <a:r>
              <a:rPr lang="pl-PL" dirty="0" smtClean="0"/>
              <a:t>Chełm.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8257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69" y="197426"/>
            <a:ext cx="5282139" cy="35017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113" y="2504210"/>
            <a:ext cx="5396679" cy="3594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635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34" y="273432"/>
            <a:ext cx="4425994" cy="2948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787" y="378529"/>
            <a:ext cx="4512633" cy="5962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35" y="3625161"/>
            <a:ext cx="4425994" cy="2824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8990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52440" y="1509622"/>
            <a:ext cx="8681720" cy="3733801"/>
          </a:xfrm>
        </p:spPr>
        <p:txBody>
          <a:bodyPr>
            <a:normAutofit fontScale="90000"/>
          </a:bodyPr>
          <a:lstStyle/>
          <a:p>
            <a:pPr marL="0" indent="0" algn="ctr"/>
            <a:r>
              <a:rPr lang="pl-PL" b="1" dirty="0">
                <a:solidFill>
                  <a:schemeClr val="tx1"/>
                </a:solidFill>
                <a:latin typeface="Calibri" panose="020F0502020204030204" pitchFamily="34" charset="0"/>
              </a:rPr>
              <a:t>Piękne, prawda</a:t>
            </a:r>
            <a:r>
              <a:rPr lang="pl-PL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?</a:t>
            </a:r>
            <a:br>
              <a:rPr lang="pl-PL" b="1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pl-PL" b="1" dirty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pl-PL" b="1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pl-PL" b="1" dirty="0">
                <a:solidFill>
                  <a:schemeClr val="tx1"/>
                </a:solidFill>
                <a:latin typeface="Calibri" panose="020F0502020204030204" pitchFamily="34" charset="0"/>
              </a:rPr>
              <a:t>Ziemia od </a:t>
            </a:r>
            <a:r>
              <a:rPr lang="pl-PL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długiego </a:t>
            </a:r>
            <a:r>
              <a:rPr lang="pl-PL" b="1" dirty="0">
                <a:solidFill>
                  <a:schemeClr val="tx1"/>
                </a:solidFill>
                <a:latin typeface="Calibri" panose="020F0502020204030204" pitchFamily="34" charset="0"/>
              </a:rPr>
              <a:t>czasu ma pewne kłopoty</a:t>
            </a:r>
            <a:r>
              <a:rPr lang="pl-PL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  <a:br>
              <a:rPr lang="pl-PL" b="1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pl-PL" b="1" dirty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pl-PL" b="1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pl-PL" b="1" dirty="0">
                <a:solidFill>
                  <a:schemeClr val="tx1"/>
                </a:solidFill>
                <a:latin typeface="Calibri" panose="020F0502020204030204" pitchFamily="34" charset="0"/>
              </a:rPr>
              <a:t>Jak </a:t>
            </a:r>
            <a:r>
              <a:rPr lang="pl-PL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myślicie, </a:t>
            </a:r>
            <a:r>
              <a:rPr lang="pl-PL" b="1" dirty="0">
                <a:solidFill>
                  <a:schemeClr val="tx1"/>
                </a:solidFill>
                <a:latin typeface="Calibri" panose="020F0502020204030204" pitchFamily="34" charset="0"/>
              </a:rPr>
              <a:t>czego boi się Ziemia?</a:t>
            </a:r>
            <a:r>
              <a:rPr lang="pl-PL" dirty="0">
                <a:latin typeface="Calibri" panose="020F0502020204030204" pitchFamily="34" charset="0"/>
              </a:rPr>
              <a:t/>
            </a:r>
            <a:br>
              <a:rPr lang="pl-PL" dirty="0">
                <a:latin typeface="Calibri" panose="020F0502020204030204" pitchFamily="34" charset="0"/>
              </a:rPr>
            </a:br>
            <a:endParaRPr lang="pl-PL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68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89" y="3589579"/>
            <a:ext cx="6568810" cy="25803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pole tekstowe 4"/>
          <p:cNvSpPr txBox="1"/>
          <p:nvPr/>
        </p:nvSpPr>
        <p:spPr>
          <a:xfrm>
            <a:off x="206744" y="260630"/>
            <a:ext cx="1168045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/>
              <a:t>„</a:t>
            </a:r>
            <a:r>
              <a:rPr lang="pl-PL" sz="2800" b="1" dirty="0" smtClean="0">
                <a:latin typeface="Calibri" panose="020F0502020204030204" pitchFamily="34" charset="0"/>
              </a:rPr>
              <a:t>Ratunku, gorąco</a:t>
            </a:r>
            <a:r>
              <a:rPr lang="pl-PL" sz="2800" b="1" dirty="0" smtClean="0">
                <a:latin typeface="Calibri" panose="020F0502020204030204" pitchFamily="34" charset="0"/>
              </a:rPr>
              <a:t>!”</a:t>
            </a:r>
          </a:p>
          <a:p>
            <a:pPr algn="ctr"/>
            <a:r>
              <a:rPr lang="pl-PL" sz="2800" b="1" dirty="0" smtClean="0">
                <a:latin typeface="Calibri" panose="020F0502020204030204" pitchFamily="34" charset="0"/>
              </a:rPr>
              <a:t>- </a:t>
            </a:r>
            <a:r>
              <a:rPr lang="pl-PL" sz="2800" dirty="0" smtClean="0">
                <a:latin typeface="Calibri" panose="020F0502020204030204" pitchFamily="34" charset="0"/>
              </a:rPr>
              <a:t>krzyknęła Ziemia. </a:t>
            </a:r>
          </a:p>
          <a:p>
            <a:endParaRPr lang="pl-PL" sz="2000" dirty="0">
              <a:latin typeface="Calibri" panose="020F0502020204030204" pitchFamily="34" charset="0"/>
            </a:endParaRPr>
          </a:p>
          <a:p>
            <a:endParaRPr lang="pl-PL" sz="2000" dirty="0" err="1">
              <a:latin typeface="Calibri" panose="020F0502020204030204" pitchFamily="34" charset="0"/>
            </a:endParaRPr>
          </a:p>
          <a:p>
            <a:r>
              <a:rPr lang="pl-PL" sz="2400" b="1" dirty="0" smtClean="0">
                <a:latin typeface="Calibri" panose="020F0502020204030204" pitchFamily="34" charset="0"/>
                <a:sym typeface="Wingdings" panose="05000000000000000000" pitchFamily="2" charset="2"/>
              </a:rPr>
              <a:t>  </a:t>
            </a:r>
            <a:r>
              <a:rPr lang="pl-PL" sz="2400" b="1" dirty="0" smtClean="0">
                <a:latin typeface="Calibri" panose="020F0502020204030204" pitchFamily="34" charset="0"/>
              </a:rPr>
              <a:t>Pożary</a:t>
            </a:r>
            <a:r>
              <a:rPr lang="pl-PL" sz="2400" dirty="0" smtClean="0">
                <a:latin typeface="Calibri" panose="020F0502020204030204" pitchFamily="34" charset="0"/>
              </a:rPr>
              <a:t> </a:t>
            </a:r>
            <a:r>
              <a:rPr lang="pl-PL" sz="2400" dirty="0" smtClean="0">
                <a:latin typeface="Calibri" panose="020F0502020204030204" pitchFamily="34" charset="0"/>
              </a:rPr>
              <a:t>buszu w Australii są zaliczane do jednych z największych w jej historii. </a:t>
            </a:r>
            <a:endParaRPr lang="pl-PL" sz="2400" dirty="0" smtClean="0">
              <a:latin typeface="Calibri" panose="020F0502020204030204" pitchFamily="34" charset="0"/>
            </a:endParaRPr>
          </a:p>
          <a:p>
            <a:r>
              <a:rPr lang="pl-PL" sz="2400" b="1" dirty="0">
                <a:latin typeface="Calibri" panose="020F0502020204030204" pitchFamily="34" charset="0"/>
                <a:sym typeface="Wingdings" panose="05000000000000000000" pitchFamily="2" charset="2"/>
              </a:rPr>
              <a:t> </a:t>
            </a:r>
            <a:r>
              <a:rPr lang="pl-PL" sz="2400" b="1" dirty="0" smtClean="0"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pl-PL" sz="2400" dirty="0" smtClean="0">
                <a:latin typeface="Calibri" panose="020F0502020204030204" pitchFamily="34" charset="0"/>
              </a:rPr>
              <a:t>Przyczyniły </a:t>
            </a:r>
            <a:r>
              <a:rPr lang="pl-PL" sz="2400" dirty="0" smtClean="0">
                <a:latin typeface="Calibri" panose="020F0502020204030204" pitchFamily="34" charset="0"/>
              </a:rPr>
              <a:t>się do nich </a:t>
            </a:r>
            <a:r>
              <a:rPr lang="pl-PL" sz="2400" b="1" dirty="0" smtClean="0">
                <a:latin typeface="Calibri" panose="020F0502020204030204" pitchFamily="34" charset="0"/>
              </a:rPr>
              <a:t>zmiany </a:t>
            </a:r>
            <a:r>
              <a:rPr lang="pl-PL" sz="2400" b="1" dirty="0" smtClean="0">
                <a:latin typeface="Calibri" panose="020F0502020204030204" pitchFamily="34" charset="0"/>
              </a:rPr>
              <a:t>klimatu</a:t>
            </a:r>
            <a:r>
              <a:rPr lang="pl-PL" sz="2400" dirty="0" smtClean="0">
                <a:latin typeface="Calibri" panose="020F0502020204030204" pitchFamily="34" charset="0"/>
              </a:rPr>
              <a:t>. </a:t>
            </a:r>
          </a:p>
          <a:p>
            <a:r>
              <a:rPr lang="pl-PL" sz="2400" b="1" dirty="0">
                <a:latin typeface="Calibri" panose="020F0502020204030204" pitchFamily="34" charset="0"/>
                <a:sym typeface="Wingdings" panose="05000000000000000000" pitchFamily="2" charset="2"/>
              </a:rPr>
              <a:t> </a:t>
            </a:r>
            <a:r>
              <a:rPr lang="pl-PL" sz="2400" b="1" dirty="0" smtClean="0"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pl-PL" sz="2400" dirty="0" smtClean="0">
                <a:latin typeface="Calibri" panose="020F0502020204030204" pitchFamily="34" charset="0"/>
              </a:rPr>
              <a:t>P</a:t>
            </a:r>
            <a:r>
              <a:rPr lang="pl-PL" sz="2400" dirty="0" smtClean="0">
                <a:latin typeface="Calibri" panose="020F0502020204030204" pitchFamily="34" charset="0"/>
              </a:rPr>
              <a:t>rzez trwające miesiącami wielkie pożary </a:t>
            </a:r>
            <a:r>
              <a:rPr lang="pl-PL" sz="2400" dirty="0" smtClean="0">
                <a:latin typeface="Calibri" panose="020F0502020204030204" pitchFamily="34" charset="0"/>
              </a:rPr>
              <a:t>spłonęło łącznie 12,5 miliona hektarów lasów, co odpowiada 1/3 powierzchni Polski. </a:t>
            </a:r>
          </a:p>
          <a:p>
            <a:endParaRPr lang="pl-PL" sz="2400" dirty="0">
              <a:latin typeface="Calibri" panose="020F0502020204030204" pitchFamily="34" charset="0"/>
            </a:endParaRPr>
          </a:p>
          <a:p>
            <a:r>
              <a:rPr lang="pl-PL" sz="2400" dirty="0" smtClean="0">
                <a:latin typeface="Calibri" panose="020F0502020204030204" pitchFamily="34" charset="0"/>
              </a:rPr>
              <a:t>Kiedy giną </a:t>
            </a:r>
            <a:r>
              <a:rPr lang="pl-PL" sz="2400" dirty="0" smtClean="0">
                <a:latin typeface="Calibri" panose="020F0502020204030204" pitchFamily="34" charset="0"/>
              </a:rPr>
              <a:t>lasy - </a:t>
            </a:r>
            <a:r>
              <a:rPr lang="pl-PL" sz="2400" dirty="0" smtClean="0">
                <a:latin typeface="Calibri" panose="020F0502020204030204" pitchFamily="34" charset="0"/>
              </a:rPr>
              <a:t>ginie źródło tlenu, </a:t>
            </a:r>
            <a:endParaRPr lang="pl-PL" sz="2400" dirty="0" smtClean="0">
              <a:latin typeface="Calibri" panose="020F0502020204030204" pitchFamily="34" charset="0"/>
            </a:endParaRPr>
          </a:p>
          <a:p>
            <a:r>
              <a:rPr lang="pl-PL" sz="2400" dirty="0" smtClean="0">
                <a:latin typeface="Calibri" panose="020F0502020204030204" pitchFamily="34" charset="0"/>
              </a:rPr>
              <a:t>a </a:t>
            </a:r>
            <a:r>
              <a:rPr lang="pl-PL" sz="2400" dirty="0" smtClean="0">
                <a:latin typeface="Calibri" panose="020F0502020204030204" pitchFamily="34" charset="0"/>
              </a:rPr>
              <a:t>także </a:t>
            </a:r>
            <a:r>
              <a:rPr lang="pl-PL" sz="2400" dirty="0" smtClean="0">
                <a:latin typeface="Calibri" panose="020F0502020204030204" pitchFamily="34" charset="0"/>
              </a:rPr>
              <a:t>setki tysięcy </a:t>
            </a:r>
            <a:r>
              <a:rPr lang="pl-PL" sz="2400" dirty="0" smtClean="0">
                <a:latin typeface="Calibri" panose="020F0502020204030204" pitchFamily="34" charset="0"/>
              </a:rPr>
              <a:t>zwierząt, które </a:t>
            </a:r>
            <a:endParaRPr lang="pl-PL" sz="2400" dirty="0" smtClean="0">
              <a:latin typeface="Calibri" panose="020F0502020204030204" pitchFamily="34" charset="0"/>
            </a:endParaRPr>
          </a:p>
          <a:p>
            <a:r>
              <a:rPr lang="pl-PL" sz="2400" dirty="0" smtClean="0">
                <a:latin typeface="Calibri" panose="020F0502020204030204" pitchFamily="34" charset="0"/>
              </a:rPr>
              <a:t>zamieszkują </a:t>
            </a:r>
            <a:r>
              <a:rPr lang="pl-PL" sz="2400" dirty="0" smtClean="0">
                <a:latin typeface="Calibri" panose="020F0502020204030204" pitchFamily="34" charset="0"/>
              </a:rPr>
              <a:t>te </a:t>
            </a:r>
            <a:r>
              <a:rPr lang="pl-PL" sz="2400" dirty="0" smtClean="0">
                <a:latin typeface="Calibri" panose="020F0502020204030204" pitchFamily="34" charset="0"/>
              </a:rPr>
              <a:t>miejsca</a:t>
            </a:r>
            <a:r>
              <a:rPr lang="pl-PL" sz="2400" dirty="0" smtClean="0">
                <a:latin typeface="Calibri" panose="020F0502020204030204" pitchFamily="34" charset="0"/>
              </a:rPr>
              <a:t>. </a:t>
            </a:r>
          </a:p>
          <a:p>
            <a:endParaRPr lang="pl-PL" sz="2400" dirty="0">
              <a:latin typeface="Calibri" panose="020F0502020204030204" pitchFamily="34" charset="0"/>
            </a:endParaRPr>
          </a:p>
          <a:p>
            <a:r>
              <a:rPr lang="pl-PL" sz="2400" b="1" dirty="0" smtClean="0">
                <a:latin typeface="Calibri" panose="020F0502020204030204" pitchFamily="34" charset="0"/>
              </a:rPr>
              <a:t>Bez </a:t>
            </a:r>
            <a:r>
              <a:rPr lang="pl-PL" sz="2400" b="1" dirty="0" smtClean="0">
                <a:latin typeface="Calibri" panose="020F0502020204030204" pitchFamily="34" charset="0"/>
              </a:rPr>
              <a:t>tlenu - </a:t>
            </a:r>
            <a:r>
              <a:rPr lang="pl-PL" sz="2400" b="1" dirty="0" smtClean="0">
                <a:latin typeface="Calibri" panose="020F0502020204030204" pitchFamily="34" charset="0"/>
              </a:rPr>
              <a:t>życie na Ziemi </a:t>
            </a:r>
            <a:r>
              <a:rPr lang="pl-PL" sz="2400" b="1" dirty="0" smtClean="0">
                <a:latin typeface="Calibri" panose="020F0502020204030204" pitchFamily="34" charset="0"/>
              </a:rPr>
              <a:t>przestaje</a:t>
            </a:r>
          </a:p>
          <a:p>
            <a:r>
              <a:rPr lang="pl-PL" sz="2400" b="1" dirty="0" smtClean="0">
                <a:latin typeface="Calibri" panose="020F0502020204030204" pitchFamily="34" charset="0"/>
              </a:rPr>
              <a:t>istnieć</a:t>
            </a:r>
            <a:r>
              <a:rPr lang="pl-PL" sz="2400" b="1" dirty="0" smtClean="0">
                <a:latin typeface="Calibri" panose="020F0502020204030204" pitchFamily="34" charset="0"/>
              </a:rPr>
              <a:t>.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9806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7560" y="574156"/>
            <a:ext cx="10147489" cy="2642755"/>
          </a:xfrm>
        </p:spPr>
        <p:txBody>
          <a:bodyPr>
            <a:noAutofit/>
          </a:bodyPr>
          <a:lstStyle/>
          <a:p>
            <a:r>
              <a:rPr lang="pl-PL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Oprócz </a:t>
            </a:r>
            <a:r>
              <a:rPr lang="pl-PL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pożarów, nasza piękna planeta musi mierzyć się także </a:t>
            </a:r>
            <a:r>
              <a:rPr lang="pl-PL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z </a:t>
            </a:r>
            <a:r>
              <a:rPr lang="pl-PL" sz="3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suszą</a:t>
            </a:r>
            <a:r>
              <a:rPr lang="pl-PL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. </a:t>
            </a:r>
            <a:r>
              <a:rPr lang="pl-PL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pl-PL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pl-PL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pl-PL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pl-PL" sz="2800" b="1" dirty="0">
                <a:latin typeface="Calibri" panose="020F0502020204030204" pitchFamily="34" charset="0"/>
                <a:sym typeface="Wingdings" panose="05000000000000000000" pitchFamily="2" charset="2"/>
              </a:rPr>
              <a:t> </a:t>
            </a:r>
            <a:r>
              <a:rPr lang="pl-PL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Zmiana </a:t>
            </a:r>
            <a:r>
              <a:rPr lang="pl-PL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klimatu, zła gospodarka wodna, niszczenie rzek i </a:t>
            </a:r>
            <a:r>
              <a:rPr lang="pl-PL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mokradeł - </a:t>
            </a:r>
            <a:r>
              <a:rPr lang="pl-PL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to wszystko prowadzi do kryzysu.</a:t>
            </a:r>
            <a:br>
              <a:rPr lang="pl-PL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pl-PL" sz="2800" b="1" dirty="0">
                <a:latin typeface="Calibri" panose="020F0502020204030204" pitchFamily="34" charset="0"/>
                <a:sym typeface="Wingdings" panose="05000000000000000000" pitchFamily="2" charset="2"/>
              </a:rPr>
              <a:t> </a:t>
            </a:r>
            <a:r>
              <a:rPr lang="pl-PL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Ze </a:t>
            </a:r>
            <a:r>
              <a:rPr lang="pl-PL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względu na wysoką </a:t>
            </a:r>
            <a:r>
              <a:rPr lang="pl-PL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temperaturę</a:t>
            </a:r>
            <a:br>
              <a:rPr lang="pl-PL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pl-PL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pl-PL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 brak </a:t>
            </a:r>
            <a:r>
              <a:rPr lang="pl-PL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deszczu - </a:t>
            </a:r>
            <a:r>
              <a:rPr lang="pl-PL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wysychają rzeki</a:t>
            </a:r>
            <a:r>
              <a:rPr lang="pl-PL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  <a:br>
              <a:rPr lang="pl-PL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pl-PL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pl-PL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pl-PL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Gleba pozbawiona wody nie nadaje </a:t>
            </a:r>
            <a:r>
              <a:rPr lang="pl-PL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pl-PL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pl-PL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się do </a:t>
            </a:r>
            <a:r>
              <a:rPr lang="pl-PL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życia dla roślin i zwierząt. </a:t>
            </a:r>
            <a:endParaRPr lang="pl-PL" sz="28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962" y="2851628"/>
            <a:ext cx="5318054" cy="35383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5814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04" y="641109"/>
            <a:ext cx="5962650" cy="3971925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6472772" y="1032180"/>
            <a:ext cx="534202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latin typeface="Calibri" panose="020F0502020204030204" pitchFamily="34" charset="0"/>
              </a:rPr>
              <a:t>Topnienie lodowców</a:t>
            </a:r>
          </a:p>
          <a:p>
            <a:endParaRPr lang="pl-PL" sz="2400" dirty="0">
              <a:latin typeface="Calibri" panose="020F0502020204030204" pitchFamily="34" charset="0"/>
            </a:endParaRPr>
          </a:p>
          <a:p>
            <a:r>
              <a:rPr lang="pl-PL" sz="2800" b="1" dirty="0">
                <a:latin typeface="Calibri" panose="020F0502020204030204" pitchFamily="34" charset="0"/>
                <a:sym typeface="Wingdings" panose="05000000000000000000" pitchFamily="2" charset="2"/>
              </a:rPr>
              <a:t> </a:t>
            </a:r>
            <a:r>
              <a:rPr lang="pl-PL" sz="2800" dirty="0" smtClean="0">
                <a:latin typeface="Calibri" panose="020F0502020204030204" pitchFamily="34" charset="0"/>
              </a:rPr>
              <a:t>Ich </a:t>
            </a:r>
            <a:r>
              <a:rPr lang="pl-PL" sz="2800" dirty="0" smtClean="0">
                <a:latin typeface="Calibri" panose="020F0502020204030204" pitchFamily="34" charset="0"/>
              </a:rPr>
              <a:t>topnienie sprawia, że poziom wody w oceanach stale się podnosi i zalewa poszczególne lądy. </a:t>
            </a:r>
          </a:p>
          <a:p>
            <a:r>
              <a:rPr lang="pl-PL" sz="2800" b="1" dirty="0">
                <a:latin typeface="Calibri" panose="020F0502020204030204" pitchFamily="34" charset="0"/>
                <a:sym typeface="Wingdings" panose="05000000000000000000" pitchFamily="2" charset="2"/>
              </a:rPr>
              <a:t> </a:t>
            </a:r>
            <a:r>
              <a:rPr lang="pl-PL" sz="2800" dirty="0" smtClean="0">
                <a:latin typeface="Calibri" panose="020F0502020204030204" pitchFamily="34" charset="0"/>
              </a:rPr>
              <a:t>Przez to, </a:t>
            </a:r>
            <a:r>
              <a:rPr lang="pl-PL" sz="2800" dirty="0" smtClean="0">
                <a:latin typeface="Calibri" panose="020F0502020204030204" pitchFamily="34" charset="0"/>
              </a:rPr>
              <a:t>ludzie są zmuszeni do przemieszczania się i życia na coraz mniejszych powierzchniach.</a:t>
            </a:r>
          </a:p>
          <a:p>
            <a:r>
              <a:rPr lang="pl-PL" sz="2800" b="1" dirty="0">
                <a:latin typeface="Calibri" panose="020F0502020204030204" pitchFamily="34" charset="0"/>
                <a:sym typeface="Wingdings" panose="05000000000000000000" pitchFamily="2" charset="2"/>
              </a:rPr>
              <a:t> </a:t>
            </a:r>
            <a:r>
              <a:rPr lang="pl-PL" sz="2800" dirty="0" smtClean="0">
                <a:latin typeface="Calibri" panose="020F0502020204030204" pitchFamily="34" charset="0"/>
              </a:rPr>
              <a:t>Topniejące </a:t>
            </a:r>
            <a:r>
              <a:rPr lang="pl-PL" sz="2800" dirty="0" smtClean="0">
                <a:latin typeface="Calibri" panose="020F0502020204030204" pitchFamily="34" charset="0"/>
              </a:rPr>
              <a:t>lodowce to także zagrożenie dla wielu gatunków zwierząt, które żyją w oceanach.</a:t>
            </a:r>
            <a:endParaRPr lang="pl-PL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89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1857</TotalTime>
  <Words>517</Words>
  <Application>Microsoft Office PowerPoint</Application>
  <PresentationFormat>Panoramiczny</PresentationFormat>
  <Paragraphs>59</Paragraphs>
  <Slides>31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8" baseType="lpstr">
      <vt:lpstr>Arial</vt:lpstr>
      <vt:lpstr>Calibri</vt:lpstr>
      <vt:lpstr>Cambria</vt:lpstr>
      <vt:lpstr>Century Gothic</vt:lpstr>
      <vt:lpstr>Wingdings</vt:lpstr>
      <vt:lpstr>Wingdings 3</vt:lpstr>
      <vt:lpstr>Jon</vt:lpstr>
      <vt:lpstr>DZIEŃ ZIEMI 2021 22 kwietnia </vt:lpstr>
      <vt:lpstr>    Dzień dobry!  Przyjaciele Ziemi to My - dbamy o nią każdego dnia.   Ziemia od zawsze była dla nas domem, dlatego musimy się o nią troszczyć. Jest ona naszym najcenniejszym skarbem.  Dzisiaj przekonacie się w jaki sposób stać się Przyjacielem Ziemi.  </vt:lpstr>
      <vt:lpstr>Prezentacja programu PowerPoint</vt:lpstr>
      <vt:lpstr>Prezentacja programu PowerPoint</vt:lpstr>
      <vt:lpstr>Prezentacja programu PowerPoint</vt:lpstr>
      <vt:lpstr>Piękne, prawda?  Ziemia od długiego czasu ma pewne kłopoty.  Jak myślicie, czego boi się Ziemia? </vt:lpstr>
      <vt:lpstr>Prezentacja programu PowerPoint</vt:lpstr>
      <vt:lpstr>Oprócz pożarów, nasza piękna planeta musi mierzyć się także z suszą.    Zmiana klimatu, zła gospodarka wodna, niszczenie rzek i mokradeł - to wszystko prowadzi do kryzysu.  Ze względu na wysoką temperaturę  i brak deszczu - wysychają rzeki.  Gleba pozbawiona wody nie nadaje  się do życia dla roślin i zwierząt. </vt:lpstr>
      <vt:lpstr>Prezentacja programu PowerPoint</vt:lpstr>
      <vt:lpstr>Ty możesz pomóc Ziemi i zostać jej przyjacielem!</vt:lpstr>
      <vt:lpstr>Nie masz pomysłu jak to zrobić? Pomogę Ci i przedstawię kilka sposobów!</vt:lpstr>
      <vt:lpstr>Jako dzieci możecie pomóc planecie na wiele różnych sposobów. Możecie więcej niż dorośli.</vt:lpstr>
      <vt:lpstr>Prezentacja programu PowerPoint</vt:lpstr>
      <vt:lpstr>OSZCZĘDZAM WODĘ (GDY MYJĘ ZĘBY, ZAKRĘCAM WODĘ)</vt:lpstr>
      <vt:lpstr> RAZ W TYGODNIU „TROPIĘ” ŚMIECI W OKOLICY (IDĄC NA SPACER Z RODZICAMI, ZABIERAM ZE SOBĄ RĘKAWICZKI I WORKI - RAZEM SPRZĄTAMY OKOLICĘ) </vt:lpstr>
      <vt:lpstr>PAMIĘTAJ - GAŚ ŚWIATŁO GDY WYCHODZISZ Z POMIESZCZEŃ.  W TEN SPOSÓB OSZCZĘDZASZ ENERGIĘ. </vt:lpstr>
      <vt:lpstr>SZANUJĘ PAPIER (ZAWSZE ZAMALOWUJ CAŁĄ KARTKĘ Z DWÓCH STRON). POPROŚ RODZICÓW, ŻEBY POZWOLILI CI RYSOWAĆ NA STARYCH NOTATKACH)</vt:lpstr>
      <vt:lpstr>NIEKTÓRE Z DOMOWYCH ODPADÓW, NADAJĄ SIĘ DO PONOWNEGO WYKORZYSTANIA. W DOBIE ZMIAN KLIMATYCZNYCH, NIE MUSIMY CHYBA TŁUMACZYĆ JAK WAŻNA JEST OCHRONA ZASOBÓW ZIEMI. NIE KUPUJCIE A UŻYWAJCIE PONOWNIE.</vt:lpstr>
      <vt:lpstr>Prawidłowo SEGREGUJMY ODPADY. Wrzucajmy je do odpowiednich kontenerów. </vt:lpstr>
      <vt:lpstr>Prezentacja programu PowerPoint</vt:lpstr>
      <vt:lpstr>Zapytacie - jak właściwie segregować odpady?  Gdzie to wrzucić?   Pokażę Wam, że to wcale nie jest trudne!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Wśród tylu odpadów zdarzają się takie, które sprawiają nam problemy i nie wiemy gdzie je wyrzucić.   Opakowanie po mleku bądź soku powinno znaleźć się w żółtym pojemniku, gdyż jest tworzywem sztucznym złożonym z kilku materiałów.</vt:lpstr>
      <vt:lpstr>Stare ubrania, których już nie używacie możecie wrzucić do kontenera na odzież. Jeśli ubrania są bardzo zniszczone - powinny trafić do kosza na odpady zmieszane. </vt:lpstr>
      <vt:lpstr>Prezentacja programu PowerPoint</vt:lpstr>
      <vt:lpstr>Jeśli w swoim codziennym życiu skorzystasz z tych rad - zostaniesz prawdziwym Przyjacielem Ziemi!</vt:lpstr>
      <vt:lpstr>Bibliografia: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DZIEŃ ZIEMI 22 kwietnia</dc:title>
  <dc:creator>dbiałasz</dc:creator>
  <cp:lastModifiedBy>kjanik</cp:lastModifiedBy>
  <cp:revision>65</cp:revision>
  <dcterms:created xsi:type="dcterms:W3CDTF">2021-02-01T07:25:14Z</dcterms:created>
  <dcterms:modified xsi:type="dcterms:W3CDTF">2021-04-20T11:51:20Z</dcterms:modified>
</cp:coreProperties>
</file>